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>
      <p:cViewPr varScale="1">
        <p:scale>
          <a:sx n="64" d="100"/>
          <a:sy n="64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82E07-C198-4D8C-BCDB-68E8556651C8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175F-3800-40EE-A7FF-329C090CB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062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6175F-3800-40EE-A7FF-329C090CBB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257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6175F-3800-40EE-A7FF-329C090CBB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170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F6E00-E93F-4DE0-8903-60F2C6BE753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7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0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899160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28600" y="304800"/>
            <a:ext cx="8610600" cy="6553200"/>
          </a:xfrm>
          <a:prstGeom prst="rect">
            <a:avLst/>
          </a:prstGeom>
        </p:spPr>
        <p:txBody>
          <a:bodyPr wrap="square">
            <a:prstTxWarp prst="textWave4">
              <a:avLst>
                <a:gd name="adj1" fmla="val 6250"/>
                <a:gd name="adj2" fmla="val 861"/>
              </a:avLst>
            </a:prstTxWarp>
            <a:spAutoFit/>
          </a:bodyPr>
          <a:lstStyle/>
          <a:p>
            <a:r>
              <a:rPr lang="bn-BD" sz="28700" dirty="0" smtClean="0">
                <a:ln w="7620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IN" sz="28700" dirty="0" smtClean="0">
                <a:ln w="7620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সকলকে </a:t>
            </a:r>
            <a:r>
              <a:rPr lang="bn-BD" sz="28700" dirty="0" smtClean="0">
                <a:ln w="76200"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76200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059258"/>
      </p:ext>
    </p:extLst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72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মাল্টিমিডিয়া </a:t>
            </a:r>
            <a:r>
              <a:rPr lang="bn-BD" sz="7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6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" y="2209800"/>
            <a:ext cx="8277011" cy="429768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3278739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:\Documents and Settings\m.r.joy\Desktop\pic\c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37338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9" name="Picture 4" descr="C:\Documents and Settings\m.r.joy\Desktop\mominul comp\USB-Sound-Card-with-Virtual-7-1CH-C-Media-Chipset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42" y="3124200"/>
            <a:ext cx="1699058" cy="16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Documents and Settings\m.r.joy\Desktop\pic\JFXICAYDT7H5CA9ZY9ZOCABE3XYXCAGHAL35CAKIKY2ZCACPO01LCA9L8MHDCA50X43LCAG1D8DHCA5HT2UXCAV1F89ACAAR87PCCANQ20F4CA3CD4DBCAWKRY5SCADGUK9LCAHF7ER8CA123ZG4CAXY212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83" y="3200400"/>
            <a:ext cx="2090738" cy="1749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m.r.joy\Desktop\mominul comp\DV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55" y="3200400"/>
            <a:ext cx="2381250" cy="1711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nts and Settings\m.r.joy\Desktop\mominul comp\Modem optus_cable_mode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1752600" cy="193963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" name="Rounded Rectangle 12"/>
          <p:cNvSpPr/>
          <p:nvPr/>
        </p:nvSpPr>
        <p:spPr>
          <a:xfrm>
            <a:off x="381000" y="5313218"/>
            <a:ext cx="1371600" cy="78278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SolaimanLipi" pitchFamily="2" charset="0"/>
                <a:cs typeface="SolaimanLipi" pitchFamily="2" charset="0"/>
              </a:rPr>
              <a:t>মডেম</a:t>
            </a:r>
            <a:endParaRPr lang="en-US" sz="3200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400" y="5313218"/>
            <a:ext cx="13716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ডিভিডি</a:t>
            </a:r>
            <a:endParaRPr lang="en-US" sz="2800" b="1" dirty="0">
              <a:solidFill>
                <a:schemeClr val="bg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19600" y="5334000"/>
            <a:ext cx="2667000" cy="5680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SolaimanLipi" pitchFamily="2" charset="0"/>
                <a:cs typeface="SolaimanLipi" pitchFamily="2" charset="0"/>
              </a:rPr>
              <a:t>মাল্টিমিডিয়া প্রজেক্টর</a:t>
            </a:r>
            <a:endParaRPr lang="en-US" sz="2800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67600" y="5216236"/>
            <a:ext cx="1371600" cy="72736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latin typeface="SolaimanLipi" pitchFamily="2" charset="0"/>
                <a:cs typeface="SolaimanLipi" pitchFamily="2" charset="0"/>
              </a:rPr>
              <a:t>সাউন্ড কার্ড</a:t>
            </a:r>
            <a:endParaRPr lang="en-US" sz="2400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828800" y="152400"/>
            <a:ext cx="609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4400" b="1" dirty="0" smtClean="0"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bn-IN" sz="4400" b="1" dirty="0" smtClean="0">
                <a:latin typeface="SolaimanLipi" pitchFamily="2" charset="0"/>
                <a:cs typeface="SolaimanLipi" pitchFamily="2" charset="0"/>
              </a:rPr>
              <a:t>র বিভিন্ন </a:t>
            </a:r>
            <a:r>
              <a:rPr lang="bn-BD" sz="44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400" b="1" dirty="0">
                <a:latin typeface="SolaimanLipi" pitchFamily="2" charset="0"/>
                <a:cs typeface="SolaimanLipi" pitchFamily="2" charset="0"/>
              </a:rPr>
              <a:t>যন্ত্রাংশ</a:t>
            </a:r>
            <a:endParaRPr lang="en-US" sz="4400" b="1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177719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04800"/>
            <a:ext cx="4572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মাল্টিমিডিয়ার মিডিয়াসমূহ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2133600"/>
            <a:ext cx="13716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বর্ণ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57600" y="2057400"/>
            <a:ext cx="13716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চিত্র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48400" y="1981200"/>
            <a:ext cx="13716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শব্দ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3429000"/>
            <a:ext cx="1143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দ্বিমাত্রিক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0400" y="3429000"/>
            <a:ext cx="1143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ত্রিমাত্রিক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0600" y="4343400"/>
            <a:ext cx="11430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00400" y="4343400"/>
            <a:ext cx="11430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0600" y="5105400"/>
            <a:ext cx="13716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হাতে তৈরি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00400" y="5181600"/>
            <a:ext cx="11430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10200" y="3505200"/>
            <a:ext cx="1143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প্রাকৃতিক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67600" y="3505200"/>
            <a:ext cx="1143000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স্টেরিও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4343400"/>
            <a:ext cx="1143000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মনো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00" y="4267200"/>
            <a:ext cx="1143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2600" y="5181600"/>
            <a:ext cx="1143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দ্বিমাত্রিক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43800" y="5181600"/>
            <a:ext cx="1143000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ত্রিমাত্রিক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cxnSp>
        <p:nvCxnSpPr>
          <p:cNvPr id="23" name="Straight Connector 22"/>
          <p:cNvCxnSpPr>
            <a:stCxn id="10" idx="3"/>
            <a:endCxn id="11" idx="1"/>
          </p:cNvCxnSpPr>
          <p:nvPr/>
        </p:nvCxnSpPr>
        <p:spPr>
          <a:xfrm>
            <a:off x="2057400" y="36957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67000" y="2586037"/>
            <a:ext cx="25977" cy="286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93527" y="3124200"/>
            <a:ext cx="55418" cy="2265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33600" y="4620491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33600" y="54483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87836" y="5389418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83927" y="46101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53200" y="38481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485900" y="1524000"/>
            <a:ext cx="54483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7" idx="0"/>
          </p:cNvCxnSpPr>
          <p:nvPr/>
        </p:nvCxnSpPr>
        <p:spPr>
          <a:xfrm flipH="1">
            <a:off x="6934200" y="1524000"/>
            <a:ext cx="3463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485900" y="1600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43400" y="1551709"/>
            <a:ext cx="0" cy="463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251364" y="2571750"/>
            <a:ext cx="1447800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08481247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9027" y="1385179"/>
            <a:ext cx="2971800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SolaimanLipi" pitchFamily="2" charset="0"/>
                <a:cs typeface="SolaimanLipi" pitchFamily="2" charset="0"/>
              </a:rPr>
              <a:t>একক</a:t>
            </a:r>
            <a:r>
              <a:rPr lang="en-US" sz="48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 smtClean="0">
                <a:latin typeface="SolaimanLipi" pitchFamily="2" charset="0"/>
                <a:cs typeface="SolaimanLipi" pitchFamily="2" charset="0"/>
              </a:rPr>
              <a:t>কাজঃ</a:t>
            </a:r>
            <a:endParaRPr lang="en-US" sz="4800" b="1" dirty="0" smtClean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457200" y="2895600"/>
            <a:ext cx="8153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dirty="0" smtClean="0">
                <a:latin typeface="SolaimanLipi" pitchFamily="2" charset="0"/>
                <a:cs typeface="SolaimanLipi" pitchFamily="2" charset="0"/>
              </a:rPr>
              <a:t>     ১। </a:t>
            </a:r>
            <a:r>
              <a:rPr lang="bn-BD" sz="4400" b="1" dirty="0" smtClean="0"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en-US" sz="4400" b="1" dirty="0" smtClean="0">
                <a:latin typeface="SolaimanLipi" pitchFamily="2" charset="0"/>
                <a:cs typeface="SolaimanLipi" pitchFamily="2" charset="0"/>
              </a:rPr>
              <a:t>র ৩টি</a:t>
            </a:r>
            <a:r>
              <a:rPr lang="bn-BD" sz="4400" b="1" dirty="0" smtClean="0">
                <a:latin typeface="SolaimanLipi" pitchFamily="2" charset="0"/>
                <a:cs typeface="SolaimanLipi" pitchFamily="2" charset="0"/>
              </a:rPr>
              <a:t> যন্ত্রাং</a:t>
            </a:r>
            <a:r>
              <a:rPr lang="en-US" sz="4400" b="1" dirty="0" err="1" smtClean="0">
                <a:latin typeface="SolaimanLipi" pitchFamily="2" charset="0"/>
                <a:cs typeface="SolaimanLipi" pitchFamily="2" charset="0"/>
              </a:rPr>
              <a:t>শের</a:t>
            </a:r>
            <a:r>
              <a:rPr lang="en-US" sz="44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 smtClean="0">
                <a:latin typeface="SolaimanLipi" pitchFamily="2" charset="0"/>
                <a:cs typeface="SolaimanLipi" pitchFamily="2" charset="0"/>
              </a:rPr>
              <a:t>নাম</a:t>
            </a:r>
            <a:r>
              <a:rPr lang="en-US" sz="44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 smtClean="0">
                <a:latin typeface="SolaimanLipi" pitchFamily="2" charset="0"/>
                <a:cs typeface="SolaimanLipi" pitchFamily="2" charset="0"/>
              </a:rPr>
              <a:t>লিখ</a:t>
            </a:r>
            <a:r>
              <a:rPr lang="en-US" sz="4400" b="1" dirty="0" smtClean="0">
                <a:latin typeface="SolaimanLipi" pitchFamily="2" charset="0"/>
                <a:cs typeface="SolaimanLipi" pitchFamily="2" charset="0"/>
              </a:rPr>
              <a:t> </a:t>
            </a:r>
          </a:p>
          <a:p>
            <a:pPr algn="ctr" eaLnBrk="1" hangingPunct="1"/>
            <a:r>
              <a:rPr lang="en-US" sz="4400" b="1" dirty="0" smtClean="0">
                <a:latin typeface="SolaimanLipi" pitchFamily="2" charset="0"/>
                <a:cs typeface="SolaimanLipi" pitchFamily="2" charset="0"/>
              </a:rPr>
              <a:t>২।</a:t>
            </a:r>
            <a:r>
              <a:rPr lang="bn-BD" sz="4400" b="1" dirty="0">
                <a:latin typeface="SolaimanLipi" pitchFamily="2" charset="0"/>
                <a:cs typeface="SolaimanLipi" pitchFamily="2" charset="0"/>
              </a:rPr>
              <a:t> মাল্টিমিডিয়া</a:t>
            </a:r>
            <a:r>
              <a:rPr lang="en-US" sz="4400" b="1" dirty="0" smtClean="0">
                <a:latin typeface="SolaimanLipi" pitchFamily="2" charset="0"/>
                <a:cs typeface="SolaimanLipi" pitchFamily="2" charset="0"/>
              </a:rPr>
              <a:t>র </a:t>
            </a:r>
            <a:r>
              <a:rPr lang="en-US" sz="4400" b="1" dirty="0" err="1" smtClean="0">
                <a:latin typeface="SolaimanLipi" pitchFamily="2" charset="0"/>
                <a:cs typeface="SolaimanLipi" pitchFamily="2" charset="0"/>
              </a:rPr>
              <a:t>মিডিয়াসমূহ</a:t>
            </a:r>
            <a:r>
              <a:rPr lang="en-US" sz="44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 smtClean="0">
                <a:latin typeface="SolaimanLipi" pitchFamily="2" charset="0"/>
                <a:cs typeface="SolaimanLipi" pitchFamily="2" charset="0"/>
              </a:rPr>
              <a:t>লিখ</a:t>
            </a:r>
            <a:r>
              <a:rPr lang="en-US" sz="4400" b="1" dirty="0" smtClean="0">
                <a:latin typeface="SolaimanLipi" pitchFamily="2" charset="0"/>
                <a:cs typeface="SolaimanLipi" pitchFamily="2" charset="0"/>
              </a:rPr>
              <a:t> । </a:t>
            </a:r>
            <a:endParaRPr lang="en-US" sz="4400" b="1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84648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6096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র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শ্রেণী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বিভাগ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</a:t>
            </a:r>
            <a:endParaRPr lang="en-US" sz="3600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2362706"/>
            <a:ext cx="6476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66633" y="3962399"/>
            <a:ext cx="2057400" cy="1099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লিনিয়ার</a:t>
            </a:r>
            <a:endParaRPr lang="en-US" sz="3600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7765" y="4063202"/>
            <a:ext cx="2133600" cy="1099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নন-লিনিয়ার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478269" y="1537855"/>
            <a:ext cx="2667000" cy="762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SolaimanLipi" pitchFamily="2" charset="0"/>
                <a:cs typeface="SolaimanLipi" pitchFamily="2" charset="0"/>
              </a:rPr>
              <a:t>    </a:t>
            </a:r>
            <a:r>
              <a:rPr lang="bn-BD" sz="3600" b="1" dirty="0" smtClean="0">
                <a:latin typeface="SolaimanLipi" pitchFamily="2" charset="0"/>
                <a:cs typeface="SolaimanLipi" pitchFamily="2" charset="0"/>
              </a:rPr>
              <a:t>মাল্টিমিডিয়া</a:t>
            </a:r>
            <a:endParaRPr lang="en-US" sz="3600" b="1" dirty="0">
              <a:latin typeface="SolaimanLipi" pitchFamily="2" charset="0"/>
              <a:cs typeface="SolaimanLipi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179087" y="2333222"/>
            <a:ext cx="1587834" cy="1431161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94630" y="2333222"/>
            <a:ext cx="1589031" cy="1662039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4228554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7A066C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>
                <a:solidFill>
                  <a:srgbClr val="7A066C"/>
                </a:solidFill>
                <a:latin typeface="SolaimanLipi" pitchFamily="2" charset="0"/>
                <a:cs typeface="SolaimanLipi" pitchFamily="2" charset="0"/>
              </a:rPr>
              <a:t>           </a:t>
            </a:r>
            <a:r>
              <a:rPr lang="en-US" dirty="0" err="1" smtClean="0">
                <a:solidFill>
                  <a:srgbClr val="7A066C"/>
                </a:solidFill>
                <a:latin typeface="SolaimanLipi" pitchFamily="2" charset="0"/>
                <a:cs typeface="SolaimanLipi" pitchFamily="2" charset="0"/>
              </a:rPr>
              <a:t>লিনিয়ার</a:t>
            </a:r>
            <a:r>
              <a:rPr lang="en-US" dirty="0" smtClean="0">
                <a:solidFill>
                  <a:srgbClr val="7A066C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 smtClean="0">
                <a:solidFill>
                  <a:srgbClr val="7A066C"/>
                </a:solidFill>
                <a:latin typeface="SolaimanLipi" pitchFamily="2" charset="0"/>
                <a:cs typeface="SolaimanLipi" pitchFamily="2" charset="0"/>
              </a:rPr>
              <a:t>মাল্টিমিডিয়াঃ</a:t>
            </a:r>
            <a:r>
              <a:rPr lang="en-US" dirty="0" smtClean="0">
                <a:solidFill>
                  <a:srgbClr val="7A066C"/>
                </a:solidFill>
                <a:latin typeface="SolaimanLipi" pitchFamily="2" charset="0"/>
                <a:cs typeface="SolaimanLipi" pitchFamily="2" charset="0"/>
              </a:rPr>
              <a:t/>
            </a:r>
            <a:br>
              <a:rPr lang="en-US" dirty="0" smtClean="0">
                <a:solidFill>
                  <a:srgbClr val="7A066C"/>
                </a:solidFill>
                <a:latin typeface="SolaimanLipi" pitchFamily="2" charset="0"/>
                <a:cs typeface="SolaimanLipi" pitchFamily="2" charset="0"/>
              </a:rPr>
            </a:br>
            <a:r>
              <a:rPr lang="en-US" sz="3600" dirty="0">
                <a:solidFill>
                  <a:srgbClr val="7A066C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smtClean="0">
                <a:solidFill>
                  <a:srgbClr val="7A066C"/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যে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ধরনের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সময়কে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অতিক্রম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    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ধারাবাহিকভাবে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চলতে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থাকে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তাকে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লিনিয়ার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বলে।যেমন-সিনেমা,ভিডিও,টেলিভিশন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।</a:t>
            </a:r>
            <a:r>
              <a:rPr lang="en-US" dirty="0" smtClean="0">
                <a:latin typeface="SolaimanLipi" pitchFamily="2" charset="0"/>
                <a:cs typeface="SolaimanLipi" pitchFamily="2" charset="0"/>
              </a:rPr>
              <a:t/>
            </a:r>
            <a:br>
              <a:rPr lang="en-US" dirty="0" smtClean="0">
                <a:latin typeface="SolaimanLipi" pitchFamily="2" charset="0"/>
                <a:cs typeface="SolaimanLipi" pitchFamily="2" charset="0"/>
              </a:rPr>
            </a:br>
            <a:r>
              <a:rPr lang="en-US" dirty="0" smtClean="0">
                <a:latin typeface="SolaimanLipi" pitchFamily="2" charset="0"/>
                <a:cs typeface="SolaimanLipi" pitchFamily="2" charset="0"/>
              </a:rPr>
              <a:t>              </a:t>
            </a:r>
            <a:r>
              <a:rPr lang="en-US" dirty="0" err="1" smtClean="0">
                <a:solidFill>
                  <a:srgbClr val="067A22"/>
                </a:solidFill>
                <a:latin typeface="SolaimanLipi" pitchFamily="2" charset="0"/>
                <a:cs typeface="SolaimanLipi" pitchFamily="2" charset="0"/>
              </a:rPr>
              <a:t>নন-লিনিয়ার</a:t>
            </a:r>
            <a:r>
              <a:rPr lang="en-US" dirty="0" smtClean="0">
                <a:solidFill>
                  <a:srgbClr val="067A22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 smtClean="0">
                <a:solidFill>
                  <a:srgbClr val="067A22"/>
                </a:solidFill>
                <a:latin typeface="SolaimanLipi" pitchFamily="2" charset="0"/>
                <a:cs typeface="SolaimanLipi" pitchFamily="2" charset="0"/>
              </a:rPr>
              <a:t>মাল্টিমিডিয়াঃ</a:t>
            </a:r>
            <a:r>
              <a:rPr lang="en-US" dirty="0" smtClean="0">
                <a:solidFill>
                  <a:srgbClr val="067A22"/>
                </a:solidFill>
                <a:latin typeface="SolaimanLipi" pitchFamily="2" charset="0"/>
                <a:cs typeface="SolaimanLipi" pitchFamily="2" charset="0"/>
              </a:rPr>
              <a:t/>
            </a:r>
            <a:br>
              <a:rPr lang="en-US" dirty="0" smtClean="0">
                <a:solidFill>
                  <a:srgbClr val="067A22"/>
                </a:solidFill>
                <a:latin typeface="SolaimanLipi" pitchFamily="2" charset="0"/>
                <a:cs typeface="SolaimanLipi" pitchFamily="2" charset="0"/>
              </a:rPr>
            </a:br>
            <a:r>
              <a:rPr lang="en-US" sz="3600" dirty="0">
                <a:solidFill>
                  <a:srgbClr val="067A22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smtClean="0">
                <a:solidFill>
                  <a:srgbClr val="067A22"/>
                </a:solidFill>
                <a:latin typeface="SolaimanLipi" pitchFamily="2" charset="0"/>
                <a:cs typeface="SolaimanLipi" pitchFamily="2" charset="0"/>
              </a:rPr>
              <a:t>   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নন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লিনিয়ার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পর্যায়ক্রমিক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না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হয়ে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        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তাৎক্ষনিকভাবে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পরিবর্তনশীল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হাইপার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ইন্টারএ্যাক্টিভ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 smtClean="0">
                <a:latin typeface="SolaimanLipi" pitchFamily="2" charset="0"/>
                <a:cs typeface="SolaimanLipi" pitchFamily="2" charset="0"/>
              </a:rPr>
              <a:t>মানে</a:t>
            </a:r>
            <a:r>
              <a:rPr lang="en-US" sz="3600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ইন্টারএ্যাক্টিভ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349335140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819400"/>
            <a:ext cx="66928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en-US" sz="6000" b="1" dirty="0" smtClean="0">
                <a:latin typeface="SolaimanLipi" pitchFamily="2" charset="0"/>
                <a:cs typeface="SolaimanLipi" pitchFamily="2" charset="0"/>
              </a:rPr>
              <a:t>র </a:t>
            </a:r>
            <a:r>
              <a:rPr lang="en-US" sz="6000" b="1" dirty="0" err="1" smtClean="0"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6000" b="1" dirty="0" smtClean="0">
                <a:latin typeface="SolaimanLipi" pitchFamily="2" charset="0"/>
                <a:cs typeface="SolaimanLipi" pitchFamily="2" charset="0"/>
              </a:rPr>
              <a:t>        </a:t>
            </a:r>
            <a:endParaRPr lang="en-US" sz="6000" b="1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5916747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317281" cy="841663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228600" y="472439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186113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346467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447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SolaimanLipi" pitchFamily="2" charset="0"/>
                <a:cs typeface="SolaimanLipi" pitchFamily="2" charset="0"/>
              </a:rPr>
              <a:t>দলীয়</a:t>
            </a:r>
            <a:r>
              <a:rPr lang="en-US" sz="48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 smtClean="0">
                <a:latin typeface="SolaimanLipi" pitchFamily="2" charset="0"/>
                <a:cs typeface="SolaimanLipi" pitchFamily="2" charset="0"/>
              </a:rPr>
              <a:t>কাজঃ</a:t>
            </a:r>
            <a:endParaRPr lang="en-US" sz="4800" b="1" dirty="0" smtClean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771239"/>
            <a:ext cx="815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১।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মাল্টিমিডিয়ার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মিডিয়াসমূহ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ব্যাখ্যা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কর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।       (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দল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-ক)</a:t>
            </a:r>
          </a:p>
          <a:p>
            <a:endParaRPr lang="en-US" sz="3600" b="1" dirty="0" smtClean="0">
              <a:latin typeface="SolaimanLipi" pitchFamily="2" charset="0"/>
              <a:cs typeface="SolaimanLipi" pitchFamily="2" charset="0"/>
            </a:endParaRPr>
          </a:p>
          <a:p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২</a:t>
            </a:r>
            <a:r>
              <a:rPr lang="en-US" sz="3600" b="1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600" b="1" dirty="0" err="1">
                <a:latin typeface="SolaimanLipi" pitchFamily="2" charset="0"/>
                <a:cs typeface="SolaimanLipi" pitchFamily="2" charset="0"/>
              </a:rPr>
              <a:t>মাল্টিমিডিয়ার</a:t>
            </a:r>
            <a:r>
              <a:rPr lang="en-US" sz="36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atin typeface="SolaimanLipi" pitchFamily="2" charset="0"/>
                <a:cs typeface="SolaimanLipi" pitchFamily="2" charset="0"/>
              </a:rPr>
              <a:t>যন্ত্রপাতির</a:t>
            </a:r>
            <a:r>
              <a:rPr lang="en-US" sz="36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atin typeface="SolaimanLipi" pitchFamily="2" charset="0"/>
                <a:cs typeface="SolaimanLipi" pitchFamily="2" charset="0"/>
              </a:rPr>
              <a:t>নাম</a:t>
            </a:r>
            <a:r>
              <a:rPr lang="en-US" sz="36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atin typeface="SolaimanLipi" pitchFamily="2" charset="0"/>
                <a:cs typeface="SolaimanLipi" pitchFamily="2" charset="0"/>
              </a:rPr>
              <a:t>লিখ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।            (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দল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-খ)</a:t>
            </a:r>
          </a:p>
          <a:p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  </a:t>
            </a:r>
          </a:p>
          <a:p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৩।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মাল্টিমিডিয়ার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ব্যবহারের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ক্ষেত্র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atin typeface="SolaimanLipi" pitchFamily="2" charset="0"/>
                <a:cs typeface="SolaimanLipi" pitchFamily="2" charset="0"/>
              </a:rPr>
              <a:t>ব্যাখ্যা</a:t>
            </a:r>
            <a:r>
              <a:rPr lang="en-US" sz="36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atin typeface="SolaimanLipi" pitchFamily="2" charset="0"/>
                <a:cs typeface="SolaimanLipi" pitchFamily="2" charset="0"/>
              </a:rPr>
              <a:t>কর</a:t>
            </a:r>
            <a:r>
              <a:rPr lang="en-US" sz="3600" b="1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 (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দল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-গ)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932865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58599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SolaimanLipi" pitchFamily="2" charset="0"/>
                <a:cs typeface="SolaimanLipi" pitchFamily="2" charset="0"/>
              </a:rPr>
              <a:t>মূল্যায়নঃ</a:t>
            </a:r>
            <a:endParaRPr lang="en-US" sz="4800" b="1" dirty="0" smtClean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899074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১। </a:t>
            </a:r>
            <a:r>
              <a:rPr lang="as-IN" sz="3600" b="1" dirty="0">
                <a:latin typeface="SolaimanLipi" pitchFamily="2" charset="0"/>
                <a:cs typeface="SolaimanLipi" pitchFamily="2" charset="0"/>
              </a:rPr>
              <a:t>মাল্টিমিডিয়া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?</a:t>
            </a:r>
          </a:p>
          <a:p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২। </a:t>
            </a:r>
            <a:r>
              <a:rPr lang="bn-BD" sz="3600" b="1" dirty="0" smtClean="0"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র</a:t>
            </a:r>
            <a:r>
              <a:rPr lang="bn-BD" sz="36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atin typeface="SolaimanLipi" pitchFamily="2" charset="0"/>
                <a:cs typeface="SolaimanLipi" pitchFamily="2" charset="0"/>
              </a:rPr>
              <a:t>মিডিয়াসমূহ</a:t>
            </a:r>
            <a:r>
              <a:rPr lang="en-US" sz="36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?</a:t>
            </a:r>
          </a:p>
          <a:p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৩।</a:t>
            </a:r>
            <a:r>
              <a:rPr lang="bn-BD" sz="36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b="1" dirty="0" smtClean="0"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en-US" sz="3600" b="1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কত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প্রকার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?</a:t>
            </a:r>
          </a:p>
          <a:p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৪। </a:t>
            </a:r>
            <a:r>
              <a:rPr lang="bn-BD" sz="3600" b="1" dirty="0" smtClean="0"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র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দুটি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latin typeface="SolaimanLipi" pitchFamily="2" charset="0"/>
                <a:cs typeface="SolaimanLipi" pitchFamily="2" charset="0"/>
              </a:rPr>
              <a:t>বল</a:t>
            </a:r>
            <a:r>
              <a:rPr lang="en-US" sz="3600" b="1" dirty="0" smtClean="0">
                <a:latin typeface="SolaimanLipi" pitchFamily="2" charset="0"/>
                <a:cs typeface="SolaimanLipi" pitchFamily="2" charset="0"/>
              </a:rPr>
              <a:t>?</a:t>
            </a:r>
            <a:endParaRPr lang="en-US" sz="3600" b="1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42356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"/>
            <a:ext cx="8077200" cy="1200329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i="1" dirty="0" err="1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উপস্থাপনায়</a:t>
            </a:r>
            <a:r>
              <a:rPr lang="en-US" sz="7200" b="1" i="1" dirty="0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7200" b="1" i="1" dirty="0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আমি </a:t>
            </a:r>
            <a:endParaRPr lang="en-US" sz="7200" b="1" i="1" dirty="0" smtClean="0">
              <a:solidFill>
                <a:srgbClr val="7030A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2098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latin typeface="SolaimanLipi" pitchFamily="2" charset="0"/>
                <a:cs typeface="SolaimanLipi" pitchFamily="2" charset="0"/>
              </a:rPr>
              <a:t>মোঃ গোলাম আজম </a:t>
            </a:r>
            <a:endParaRPr lang="en-US" sz="3600" b="1" u="sng" dirty="0" smtClean="0">
              <a:latin typeface="SolaimanLipi" pitchFamily="2" charset="0"/>
              <a:cs typeface="SolaimanLipi" pitchFamily="2" charset="0"/>
            </a:endParaRPr>
          </a:p>
          <a:p>
            <a:r>
              <a:rPr lang="en-US" sz="3600" b="1" u="sng" dirty="0" err="1" smtClean="0">
                <a:latin typeface="SolaimanLipi" pitchFamily="2" charset="0"/>
                <a:cs typeface="SolaimanLipi" pitchFamily="2" charset="0"/>
              </a:rPr>
              <a:t>সহঃ</a:t>
            </a:r>
            <a:r>
              <a:rPr lang="bn-IN" sz="3600" b="1" u="sng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u="sng" dirty="0" err="1" smtClean="0">
                <a:latin typeface="SolaimanLipi" pitchFamily="2" charset="0"/>
                <a:cs typeface="SolaimanLipi" pitchFamily="2" charset="0"/>
              </a:rPr>
              <a:t>শিক্ষ</a:t>
            </a:r>
            <a:r>
              <a:rPr lang="bn-IN" sz="3600" b="1" u="sng" dirty="0" smtClean="0">
                <a:latin typeface="SolaimanLipi" pitchFamily="2" charset="0"/>
                <a:cs typeface="SolaimanLipi" pitchFamily="2" charset="0"/>
              </a:rPr>
              <a:t>ক </a:t>
            </a:r>
            <a:r>
              <a:rPr lang="en-US" sz="3600" b="1" u="sng" dirty="0" smtClean="0"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600" b="1" u="sng" dirty="0" err="1" smtClean="0"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3600" b="1" u="sng" dirty="0" smtClean="0">
                <a:latin typeface="SolaimanLipi" pitchFamily="2" charset="0"/>
                <a:cs typeface="SolaimanLipi" pitchFamily="2" charset="0"/>
              </a:rPr>
              <a:t>)</a:t>
            </a:r>
          </a:p>
          <a:p>
            <a:r>
              <a:rPr lang="bn-IN" sz="3600" b="1" u="sng" dirty="0" smtClean="0">
                <a:latin typeface="SolaimanLipi" pitchFamily="2" charset="0"/>
                <a:cs typeface="SolaimanLipi" pitchFamily="2" charset="0"/>
              </a:rPr>
              <a:t>ভাউলাগঞ্জ আলিম মাদ্রাসা। </a:t>
            </a:r>
          </a:p>
          <a:p>
            <a:r>
              <a:rPr lang="bn-IN" sz="3600" b="1" u="sng" dirty="0" smtClean="0">
                <a:latin typeface="SolaimanLipi" pitchFamily="2" charset="0"/>
                <a:cs typeface="SolaimanLipi" pitchFamily="2" charset="0"/>
              </a:rPr>
              <a:t>দেবীগঞ্জ, পঞ্চগড় </a:t>
            </a:r>
            <a:r>
              <a:rPr lang="en-US" sz="3600" b="1" u="sng" dirty="0" smtClean="0">
                <a:latin typeface="SolaimanLipi" pitchFamily="2" charset="0"/>
                <a:cs typeface="SolaimanLipi" pitchFamily="2" charset="0"/>
              </a:rPr>
              <a:t>।</a:t>
            </a:r>
            <a:endParaRPr lang="bn-IN" sz="3600" b="1" u="sng" dirty="0" smtClean="0">
              <a:latin typeface="SolaimanLipi" pitchFamily="2" charset="0"/>
              <a:cs typeface="SolaimanLipi" pitchFamily="2" charset="0"/>
            </a:endParaRPr>
          </a:p>
          <a:p>
            <a:r>
              <a:rPr lang="bn-IN" sz="3600" b="1" u="sng" dirty="0" smtClean="0">
                <a:latin typeface="SolaimanLipi" pitchFamily="2" charset="0"/>
                <a:cs typeface="SolaimanLipi" pitchFamily="2" charset="0"/>
              </a:rPr>
              <a:t>মোবাঃ ০১৭৩৪২৪৩০০২ </a:t>
            </a:r>
            <a:endParaRPr lang="en-US" sz="3600" b="1" u="sng" dirty="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26" name="Picture 2" descr="C:\Users\Talukdar\Desktop\Aj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600200"/>
            <a:ext cx="4495800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9194252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438400"/>
            <a:ext cx="5486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0" y="304800"/>
            <a:ext cx="6477000" cy="609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67000" y="533400"/>
            <a:ext cx="6096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lower animated 4345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28600"/>
            <a:ext cx="3048000" cy="2286000"/>
          </a:xfrm>
          <a:prstGeom prst="rect">
            <a:avLst/>
          </a:prstGeom>
        </p:spPr>
      </p:pic>
      <p:pic>
        <p:nvPicPr>
          <p:cNvPr id="11" name="Picture 10" descr="flower animated 4345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036" y="4114800"/>
            <a:ext cx="3048000" cy="2057399"/>
          </a:xfrm>
          <a:prstGeom prst="rect">
            <a:avLst/>
          </a:prstGeom>
        </p:spPr>
      </p:pic>
      <p:pic>
        <p:nvPicPr>
          <p:cNvPr id="12" name="Picture 11" descr="flower animated 4345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05000"/>
            <a:ext cx="3505200" cy="2286000"/>
          </a:xfrm>
          <a:prstGeom prst="rect">
            <a:avLst/>
          </a:prstGeom>
        </p:spPr>
      </p:pic>
      <p:pic>
        <p:nvPicPr>
          <p:cNvPr id="13" name="Picture 12" descr="flower animated 4345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828800"/>
            <a:ext cx="28194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01520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135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08889 C 0.39063 -0.08889 0.55 0.11019 0.55 0.35556 C 0.55 0.60023 0.39063 0.8 0.19583 0.8 C 0.00035 0.8 -0.15833 0.60023 -0.15833 0.35556 C -0.15833 0.11019 0.00035 -0.08889 0.19583 -0.0888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153" y="1066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5400" b="1" u="sng" dirty="0" err="1" smtClean="0"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5400" b="1" u="sng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u="sng" dirty="0" err="1" smtClean="0">
                <a:latin typeface="SolaimanLipi" pitchFamily="2" charset="0"/>
                <a:cs typeface="SolaimanLipi" pitchFamily="2" charset="0"/>
              </a:rPr>
              <a:t>পরিচিতি</a:t>
            </a:r>
            <a:endParaRPr lang="en-US" sz="5400" b="1" u="sng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716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u="sng" dirty="0" err="1" smtClean="0">
                <a:latin typeface="SolaimanLipi" pitchFamily="2" charset="0"/>
                <a:cs typeface="SolaimanLipi" pitchFamily="2" charset="0"/>
              </a:rPr>
              <a:t>শ্রেণীঃ</a:t>
            </a:r>
            <a:r>
              <a:rPr lang="en-US" sz="5400" b="1" u="sng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5400" b="1" u="sng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u="sng" dirty="0" smtClean="0">
                <a:latin typeface="SolaimanLipi" pitchFamily="2" charset="0"/>
                <a:cs typeface="SolaimanLipi" pitchFamily="2" charset="0"/>
              </a:rPr>
              <a:t> ৯ম</a:t>
            </a:r>
            <a:r>
              <a:rPr lang="bn-IN" sz="5400" b="1" u="sng" dirty="0" smtClean="0">
                <a:latin typeface="SolaimanLipi" pitchFamily="2" charset="0"/>
                <a:cs typeface="SolaimanLipi" pitchFamily="2" charset="0"/>
              </a:rPr>
              <a:t>/১০ম </a:t>
            </a:r>
            <a:endParaRPr lang="en-US" sz="5400" b="1" u="sng" dirty="0" smtClean="0">
              <a:latin typeface="SolaimanLipi" pitchFamily="2" charset="0"/>
              <a:cs typeface="SolaimanLipi" pitchFamily="2" charset="0"/>
            </a:endParaRPr>
          </a:p>
          <a:p>
            <a:r>
              <a:rPr lang="en-US" sz="5400" b="1" u="sng" dirty="0" err="1" smtClean="0">
                <a:latin typeface="SolaimanLipi" pitchFamily="2" charset="0"/>
                <a:cs typeface="SolaimanLipi" pitchFamily="2" charset="0"/>
              </a:rPr>
              <a:t>অধ্যায়ঃ</a:t>
            </a:r>
            <a:r>
              <a:rPr lang="en-US" sz="5400" b="1" u="sng" dirty="0" smtClean="0">
                <a:latin typeface="SolaimanLipi" pitchFamily="2" charset="0"/>
                <a:cs typeface="SolaimanLipi" pitchFamily="2" charset="0"/>
              </a:rPr>
              <a:t>   </a:t>
            </a:r>
            <a:r>
              <a:rPr lang="en-US" sz="5400" b="1" u="sng" dirty="0" err="1" smtClean="0">
                <a:latin typeface="SolaimanLipi" pitchFamily="2" charset="0"/>
                <a:cs typeface="SolaimanLipi" pitchFamily="2" charset="0"/>
              </a:rPr>
              <a:t>দশম</a:t>
            </a:r>
            <a:r>
              <a:rPr lang="bn-IN" sz="5400" b="1" u="sng" dirty="0" smtClean="0">
                <a:latin typeface="SolaimanLipi" pitchFamily="2" charset="0"/>
                <a:cs typeface="SolaimanLipi" pitchFamily="2" charset="0"/>
              </a:rPr>
              <a:t> </a:t>
            </a:r>
          </a:p>
          <a:p>
            <a:r>
              <a:rPr lang="en-US" sz="5400" b="1" u="sng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5400" b="1" u="sng" dirty="0" smtClean="0">
                <a:latin typeface="SolaimanLipi" pitchFamily="2" charset="0"/>
                <a:cs typeface="SolaimanLipi" pitchFamily="2" charset="0"/>
              </a:rPr>
              <a:t>বি</a:t>
            </a:r>
            <a:r>
              <a:rPr lang="en-US" sz="5400" b="1" u="sng" dirty="0" err="1" smtClean="0">
                <a:latin typeface="SolaimanLipi" pitchFamily="2" charset="0"/>
                <a:cs typeface="SolaimanLipi" pitchFamily="2" charset="0"/>
              </a:rPr>
              <a:t>ষয়ঃ</a:t>
            </a:r>
            <a:r>
              <a:rPr lang="bn-IN" sz="5400" b="1" u="sng" dirty="0" smtClean="0">
                <a:latin typeface="SolaimanLipi" pitchFamily="2" charset="0"/>
                <a:cs typeface="SolaimanLipi" pitchFamily="2" charset="0"/>
              </a:rPr>
              <a:t> তথ্য ও যোগাযোগ প্রযুক্তি </a:t>
            </a:r>
            <a:endParaRPr lang="en-US" sz="5400" b="1" u="sng" dirty="0" smtClean="0">
              <a:latin typeface="SolaimanLipi" pitchFamily="2" charset="0"/>
              <a:cs typeface="SolaimanLipi" pitchFamily="2" charset="0"/>
            </a:endParaRPr>
          </a:p>
          <a:p>
            <a:r>
              <a:rPr lang="en-US" sz="5400" b="1" u="sng" dirty="0" err="1" smtClean="0">
                <a:latin typeface="SolaimanLipi" pitchFamily="2" charset="0"/>
                <a:cs typeface="SolaimanLipi" pitchFamily="2" charset="0"/>
              </a:rPr>
              <a:t>পাঠের</a:t>
            </a:r>
            <a:r>
              <a:rPr lang="en-US" sz="5400" b="1" u="sng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u="sng" dirty="0" err="1" smtClean="0">
                <a:latin typeface="SolaimanLipi" pitchFamily="2" charset="0"/>
                <a:cs typeface="SolaimanLipi" pitchFamily="2" charset="0"/>
              </a:rPr>
              <a:t>বিষয়ঃ</a:t>
            </a:r>
            <a:r>
              <a:rPr lang="bn-IN" sz="5400" b="1" u="sng" dirty="0" smtClean="0"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5400" b="1" u="sng" dirty="0" err="1" smtClean="0"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en-US" sz="5400" b="1" u="sng" dirty="0" smtClean="0">
                <a:latin typeface="SolaimanLipi" pitchFamily="2" charset="0"/>
                <a:cs typeface="SolaimanLipi" pitchFamily="2" charset="0"/>
              </a:rPr>
              <a:t> </a:t>
            </a:r>
            <a:endParaRPr lang="bn-IN" sz="5400" b="1" u="sng" dirty="0" smtClean="0">
              <a:latin typeface="SolaimanLipi" pitchFamily="2" charset="0"/>
              <a:cs typeface="SolaimanLipi" pitchFamily="2" charset="0"/>
            </a:endParaRPr>
          </a:p>
          <a:p>
            <a:r>
              <a:rPr lang="bn-IN" sz="5400" b="1" u="sng" dirty="0" smtClean="0">
                <a:latin typeface="SolaimanLipi" pitchFamily="2" charset="0"/>
                <a:cs typeface="SolaimanLipi" pitchFamily="2" charset="0"/>
              </a:rPr>
              <a:t>তাং </a:t>
            </a:r>
            <a:r>
              <a:rPr lang="bn-IN" sz="5400" b="1" u="sng" dirty="0" smtClean="0">
                <a:latin typeface="SolaimanLipi" pitchFamily="2" charset="0"/>
                <a:cs typeface="SolaimanLipi" pitchFamily="2" charset="0"/>
              </a:rPr>
              <a:t>০৭ </a:t>
            </a:r>
            <a:r>
              <a:rPr lang="bn-IN" sz="5400" b="1" u="sng" dirty="0" smtClean="0">
                <a:latin typeface="SolaimanLipi" pitchFamily="2" charset="0"/>
                <a:cs typeface="SolaimanLipi" pitchFamily="2" charset="0"/>
              </a:rPr>
              <a:t>/১০/২০১৭ </a:t>
            </a:r>
            <a:r>
              <a:rPr lang="bn-IN" sz="5400" b="1" u="sng" dirty="0" smtClean="0">
                <a:latin typeface="SolaimanLipi" pitchFamily="2" charset="0"/>
                <a:cs typeface="SolaimanLipi" pitchFamily="2" charset="0"/>
              </a:rPr>
              <a:t>ইং </a:t>
            </a:r>
            <a:endParaRPr lang="en-US" sz="5400" b="1" u="sng" dirty="0" smtClean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553860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676401"/>
            <a:ext cx="8458200" cy="36625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rPr>
              <a:t>      </a:t>
            </a:r>
            <a:r>
              <a:rPr lang="en-US" sz="4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rPr>
              <a:t>শেষে</a:t>
            </a:r>
            <a:r>
              <a:rPr lang="en-US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rPr>
              <a:t>শিক্ষার্থীরা</a:t>
            </a:r>
            <a:r>
              <a:rPr lang="en-US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rPr>
              <a:t>-----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200" b="1" u="sng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মাল্টিমিডিয়া কি বলতে পারবে</a:t>
            </a:r>
            <a:r>
              <a:rPr lang="bn-BD" sz="3200" b="1" u="sng" dirty="0" smtClean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।</a:t>
            </a:r>
            <a:endParaRPr lang="en-US" sz="3200" b="1" u="sng" dirty="0" smtClean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bn-BD" sz="3200" b="1" u="sng" dirty="0" smtClean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en-US" sz="3200" b="1" u="sng" dirty="0" smtClean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র </a:t>
            </a:r>
            <a:r>
              <a:rPr lang="en-US" sz="3200" b="1" u="sng" dirty="0" err="1" smtClean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মিডিয়া</a:t>
            </a:r>
            <a:r>
              <a:rPr lang="en-US" sz="3200" b="1" u="sng" dirty="0" smtClean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কয়টি</a:t>
            </a:r>
            <a:r>
              <a:rPr lang="en-US" sz="3200" b="1" u="sng" dirty="0" smtClean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তা</a:t>
            </a:r>
            <a:r>
              <a:rPr lang="en-US" sz="3200" b="1" u="sng" dirty="0" smtClean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sz="3200" b="1" u="sng" dirty="0" smtClean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u="sng" dirty="0" smtClean="0">
                <a:solidFill>
                  <a:srgbClr val="00B050"/>
                </a:solidFill>
                <a:latin typeface="SolaimanLipi" pitchFamily="2" charset="0"/>
                <a:cs typeface="SolaimanLipi" pitchFamily="2" charset="0"/>
              </a:rPr>
              <a:t> 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200" b="1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u="sng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মাল্টিমিডিয়া</a:t>
            </a:r>
            <a:r>
              <a:rPr lang="en-US" sz="3200" b="1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র </a:t>
            </a:r>
            <a:r>
              <a:rPr lang="en-US" sz="3200" b="1" u="sng" dirty="0" err="1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শ্রেণী</a:t>
            </a:r>
            <a:r>
              <a:rPr lang="en-US" sz="3200" b="1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বিভাগ</a:t>
            </a:r>
            <a:r>
              <a:rPr lang="en-US" sz="3200" b="1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বর্ণনা</a:t>
            </a:r>
            <a:r>
              <a:rPr lang="en-US" sz="3200" b="1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b="1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b="1" u="sng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u="sng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মাল্টিমিডিয়া </a:t>
            </a:r>
            <a:r>
              <a:rPr lang="bn-BD" sz="3200" b="1" u="sng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u="sng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কোন কোন ক্ষেত্রে ব্যবহার করা যায় </a:t>
            </a:r>
            <a:r>
              <a:rPr lang="en-US" sz="3200" b="1" u="sng" dirty="0" err="1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তা</a:t>
            </a:r>
            <a:r>
              <a:rPr lang="en-US" sz="3200" b="1" u="sng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u="sng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বলতে </a:t>
            </a:r>
            <a:r>
              <a:rPr lang="bn-BD" sz="3200" b="1" u="sng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পারবে।</a:t>
            </a:r>
          </a:p>
          <a:p>
            <a:pPr marL="571500" indent="-571500">
              <a:buFont typeface="Arial" pitchFamily="34" charset="0"/>
              <a:buChar char="•"/>
            </a:pP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838200"/>
            <a:ext cx="2743200" cy="1015663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শিখনফলঃ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110443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0" y="5673436"/>
            <a:ext cx="5334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চিত্র</a:t>
            </a:r>
            <a:endParaRPr lang="en-US" sz="66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2" descr="E:\MOTIAR\D. Contant\14218_505344869486213_127361730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889575"/>
            <a:ext cx="8153400" cy="474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3048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4400" b="1" u="sng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u="sng" dirty="0" err="1" smtClean="0">
                <a:latin typeface="SolaimanLipi" pitchFamily="2" charset="0"/>
                <a:cs typeface="SolaimanLipi" pitchFamily="2" charset="0"/>
              </a:rPr>
              <a:t>দেখতে</a:t>
            </a:r>
            <a:r>
              <a:rPr lang="en-US" sz="4400" b="1" u="sng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u="sng" dirty="0" err="1" smtClean="0">
                <a:latin typeface="SolaimanLipi" pitchFamily="2" charset="0"/>
                <a:cs typeface="SolaimanLipi" pitchFamily="2" charset="0"/>
              </a:rPr>
              <a:t>পাচ্ছ</a:t>
            </a:r>
            <a:r>
              <a:rPr lang="en-US" sz="4400" b="1" u="sng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130523763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m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629400" cy="445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00400" y="5689600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6000" b="1" dirty="0">
                <a:latin typeface="SolaimanLipi" pitchFamily="2" charset="0"/>
                <a:cs typeface="SolaimanLipi" pitchFamily="2" charset="0"/>
              </a:rPr>
              <a:t>বর্ণ</a:t>
            </a:r>
            <a:endParaRPr lang="en-US" sz="6000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28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3200" b="1" dirty="0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ছবিতে</a:t>
            </a:r>
            <a:r>
              <a:rPr lang="en-US" sz="3200" b="1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3200" b="1" dirty="0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দেখতে</a:t>
            </a:r>
            <a:r>
              <a:rPr lang="en-US" sz="3200" b="1" dirty="0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পাচ্ছ</a:t>
            </a:r>
            <a:r>
              <a:rPr lang="en-US" sz="3200" b="1" dirty="0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3301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Man_Shouting_With_Hn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1" y="990600"/>
            <a:ext cx="7772400" cy="471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5791200"/>
            <a:ext cx="426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7200" b="1" dirty="0">
                <a:solidFill>
                  <a:srgbClr val="FFC000"/>
                </a:solidFill>
                <a:latin typeface="SolaimanLipi" pitchFamily="2" charset="0"/>
                <a:cs typeface="SolaimanLipi" pitchFamily="2" charset="0"/>
              </a:rPr>
              <a:t>শব্দ</a:t>
            </a:r>
            <a:endParaRPr lang="en-US" sz="7200" b="1" dirty="0">
              <a:solidFill>
                <a:srgbClr val="FFC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52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ছবিতে</a:t>
            </a:r>
            <a:r>
              <a:rPr lang="en-US" sz="4000" b="1" dirty="0" smtClean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4000" b="1" dirty="0" smtClean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বোঝা</a:t>
            </a:r>
            <a:r>
              <a:rPr lang="en-US" sz="4000" b="1" dirty="0" smtClean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4000" b="1" dirty="0" smtClean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 ?</a:t>
            </a:r>
            <a:endParaRPr lang="en-US" sz="4000" b="1" dirty="0">
              <a:solidFill>
                <a:srgbClr val="FFFF0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88436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D. Contant\14218_505344869486213_12736173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8194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us 2"/>
          <p:cNvSpPr/>
          <p:nvPr/>
        </p:nvSpPr>
        <p:spPr>
          <a:xfrm>
            <a:off x="3124200" y="1752600"/>
            <a:ext cx="457200" cy="6858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6-Point Star 5"/>
          <p:cNvSpPr/>
          <p:nvPr/>
        </p:nvSpPr>
        <p:spPr>
          <a:xfrm>
            <a:off x="4191000" y="609600"/>
            <a:ext cx="1371600" cy="1219200"/>
          </a:xfrm>
          <a:prstGeom prst="star6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dirty="0">
                <a:solidFill>
                  <a:srgbClr val="FF0000"/>
                </a:solidFill>
              </a:rPr>
              <a:t>ক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5237018" y="1600200"/>
            <a:ext cx="1066800" cy="129540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3505200" y="1676400"/>
            <a:ext cx="1371600" cy="12192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solidFill>
                  <a:srgbClr val="00B050"/>
                </a:solidFill>
              </a:rPr>
              <a:t>অ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6324600" y="1676400"/>
            <a:ext cx="6096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3" descr="G:\MIK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981200" cy="31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3810000"/>
            <a:ext cx="89154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</a:t>
            </a:r>
            <a:r>
              <a:rPr lang="bn-BD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76500" y="5223301"/>
            <a:ext cx="396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মাল্টিমিডিয়া</a:t>
            </a:r>
            <a:endParaRPr lang="en-US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35595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05865"/>
            <a:ext cx="42672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6000" b="1" dirty="0" smtClean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 smtClean="0">
                <a:latin typeface="SolaimanLipi" pitchFamily="2" charset="0"/>
                <a:cs typeface="SolaimanLipi" pitchFamily="2" charset="0"/>
              </a:rPr>
              <a:t>শিরোনাম</a:t>
            </a:r>
            <a:endParaRPr lang="en-US" sz="6000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3200400"/>
            <a:ext cx="54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মাল্টিমিডিয়া</a:t>
            </a:r>
            <a:endParaRPr lang="en-US" sz="8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32026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250</Words>
  <Application>Microsoft Office PowerPoint</Application>
  <PresentationFormat>On-screen Show (4:3)</PresentationFormat>
  <Paragraphs>86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            লিনিয়ার মাল্টিমিডিয়াঃ    যে ধরনের মাল্টিমিডিয়া একটি সময়কে অতিক্রম করে      এবং ধারাবাহিকভাবে  চলতে থাকে তাকে লিনিয়ার মাল্টিমিডিয়া বলে।যেমন-সিনেমা,ভিডিও,টেলিভিশন ।               নন-লিনিয়ার মাল্টিমিডিয়াঃ      নন লিনিয়ার মাল্টিমিডিয়া পর্যায়ক্রমিক না হয়ে          তাৎক্ষনিকভাবে পরিবর্তনশীল  হাইপার বা ইন্টারএ্যাক্টিভ হতে পারে। কম্পিউটার মাল্টিমিডিয়া মানে ইন্টারএ্যাক্টিভ।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Talukdar</cp:lastModifiedBy>
  <cp:revision>157</cp:revision>
  <dcterms:created xsi:type="dcterms:W3CDTF">2006-08-16T00:00:00Z</dcterms:created>
  <dcterms:modified xsi:type="dcterms:W3CDTF">2017-10-07T13:43:39Z</dcterms:modified>
</cp:coreProperties>
</file>